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71" r:id="rId3"/>
    <p:sldId id="256" r:id="rId4"/>
    <p:sldId id="260" r:id="rId5"/>
    <p:sldId id="262" r:id="rId6"/>
    <p:sldId id="261" r:id="rId7"/>
    <p:sldId id="263" r:id="rId8"/>
    <p:sldId id="264" r:id="rId9"/>
    <p:sldId id="267" r:id="rId10"/>
    <p:sldId id="268" r:id="rId11"/>
    <p:sldId id="259" r:id="rId12"/>
    <p:sldId id="265" r:id="rId13"/>
    <p:sldId id="270"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cell" initials="J" lastIdx="2" clrIdx="0">
    <p:extLst>
      <p:ext uri="{19B8F6BF-5375-455C-9EA6-DF929625EA0E}">
        <p15:presenceInfo xmlns:p15="http://schemas.microsoft.com/office/powerpoint/2012/main" userId="e83614b1d517ff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6374" autoAdjust="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D6568B-3377-498C-9BB8-FBF52EA780E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DD26C-34F9-4907-94F9-65676CA9829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17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D6568B-3377-498C-9BB8-FBF52EA780E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DD26C-34F9-4907-94F9-65676CA9829A}" type="slidenum">
              <a:rPr lang="en-US" smtClean="0"/>
              <a:t>‹#›</a:t>
            </a:fld>
            <a:endParaRPr lang="en-US"/>
          </a:p>
        </p:txBody>
      </p:sp>
    </p:spTree>
    <p:extLst>
      <p:ext uri="{BB962C8B-B14F-4D97-AF65-F5344CB8AC3E}">
        <p14:creationId xmlns:p14="http://schemas.microsoft.com/office/powerpoint/2010/main" val="177790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D6568B-3377-498C-9BB8-FBF52EA780E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DD26C-34F9-4907-94F9-65676CA9829A}" type="slidenum">
              <a:rPr lang="en-US" smtClean="0"/>
              <a:t>‹#›</a:t>
            </a:fld>
            <a:endParaRPr lang="en-US"/>
          </a:p>
        </p:txBody>
      </p:sp>
    </p:spTree>
    <p:extLst>
      <p:ext uri="{BB962C8B-B14F-4D97-AF65-F5344CB8AC3E}">
        <p14:creationId xmlns:p14="http://schemas.microsoft.com/office/powerpoint/2010/main" val="319480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D6568B-3377-498C-9BB8-FBF52EA780E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DD26C-34F9-4907-94F9-65676CA9829A}" type="slidenum">
              <a:rPr lang="en-US" smtClean="0"/>
              <a:t>‹#›</a:t>
            </a:fld>
            <a:endParaRPr lang="en-US"/>
          </a:p>
        </p:txBody>
      </p:sp>
    </p:spTree>
    <p:extLst>
      <p:ext uri="{BB962C8B-B14F-4D97-AF65-F5344CB8AC3E}">
        <p14:creationId xmlns:p14="http://schemas.microsoft.com/office/powerpoint/2010/main" val="16959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D6568B-3377-498C-9BB8-FBF52EA780E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DD26C-34F9-4907-94F9-65676CA9829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31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D6568B-3377-498C-9BB8-FBF52EA780E4}"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DD26C-34F9-4907-94F9-65676CA9829A}" type="slidenum">
              <a:rPr lang="en-US" smtClean="0"/>
              <a:t>‹#›</a:t>
            </a:fld>
            <a:endParaRPr lang="en-US"/>
          </a:p>
        </p:txBody>
      </p:sp>
    </p:spTree>
    <p:extLst>
      <p:ext uri="{BB962C8B-B14F-4D97-AF65-F5344CB8AC3E}">
        <p14:creationId xmlns:p14="http://schemas.microsoft.com/office/powerpoint/2010/main" val="163504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D6568B-3377-498C-9BB8-FBF52EA780E4}" type="datetimeFigureOut">
              <a:rPr lang="en-US" smtClean="0"/>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6DD26C-34F9-4907-94F9-65676CA9829A}" type="slidenum">
              <a:rPr lang="en-US" smtClean="0"/>
              <a:t>‹#›</a:t>
            </a:fld>
            <a:endParaRPr lang="en-US"/>
          </a:p>
        </p:txBody>
      </p:sp>
    </p:spTree>
    <p:extLst>
      <p:ext uri="{BB962C8B-B14F-4D97-AF65-F5344CB8AC3E}">
        <p14:creationId xmlns:p14="http://schemas.microsoft.com/office/powerpoint/2010/main" val="420330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D6568B-3377-498C-9BB8-FBF52EA780E4}" type="datetimeFigureOut">
              <a:rPr lang="en-US" smtClean="0"/>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6DD26C-34F9-4907-94F9-65676CA9829A}" type="slidenum">
              <a:rPr lang="en-US" smtClean="0"/>
              <a:t>‹#›</a:t>
            </a:fld>
            <a:endParaRPr lang="en-US"/>
          </a:p>
        </p:txBody>
      </p:sp>
    </p:spTree>
    <p:extLst>
      <p:ext uri="{BB962C8B-B14F-4D97-AF65-F5344CB8AC3E}">
        <p14:creationId xmlns:p14="http://schemas.microsoft.com/office/powerpoint/2010/main" val="71807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FD6568B-3377-498C-9BB8-FBF52EA780E4}" type="datetimeFigureOut">
              <a:rPr lang="en-US" smtClean="0"/>
              <a:t>10/29/2023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6DD26C-34F9-4907-94F9-65676CA9829A}" type="slidenum">
              <a:rPr lang="en-US" smtClean="0"/>
              <a:t>‹#›</a:t>
            </a:fld>
            <a:endParaRPr lang="en-US"/>
          </a:p>
        </p:txBody>
      </p:sp>
    </p:spTree>
    <p:extLst>
      <p:ext uri="{BB962C8B-B14F-4D97-AF65-F5344CB8AC3E}">
        <p14:creationId xmlns:p14="http://schemas.microsoft.com/office/powerpoint/2010/main" val="61218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D6568B-3377-498C-9BB8-FBF52EA780E4}" type="datetimeFigureOut">
              <a:rPr lang="en-US" smtClean="0"/>
              <a:t>10/29/2023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6DD26C-34F9-4907-94F9-65676CA9829A}" type="slidenum">
              <a:rPr lang="en-US" smtClean="0"/>
              <a:t>‹#›</a:t>
            </a:fld>
            <a:endParaRPr lang="en-US"/>
          </a:p>
        </p:txBody>
      </p:sp>
    </p:spTree>
    <p:extLst>
      <p:ext uri="{BB962C8B-B14F-4D97-AF65-F5344CB8AC3E}">
        <p14:creationId xmlns:p14="http://schemas.microsoft.com/office/powerpoint/2010/main" val="234644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D6568B-3377-498C-9BB8-FBF52EA780E4}"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DD26C-34F9-4907-94F9-65676CA9829A}" type="slidenum">
              <a:rPr lang="en-US" smtClean="0"/>
              <a:t>‹#›</a:t>
            </a:fld>
            <a:endParaRPr lang="en-US"/>
          </a:p>
        </p:txBody>
      </p:sp>
    </p:spTree>
    <p:extLst>
      <p:ext uri="{BB962C8B-B14F-4D97-AF65-F5344CB8AC3E}">
        <p14:creationId xmlns:p14="http://schemas.microsoft.com/office/powerpoint/2010/main" val="4695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FD6568B-3377-498C-9BB8-FBF52EA780E4}" type="datetimeFigureOut">
              <a:rPr lang="en-US" smtClean="0"/>
              <a:t>10/29/2023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6DD26C-34F9-4907-94F9-65676CA9829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5781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loucestercitynews.net/clearysnotebook/2014/11/gloucester-township-pd-bullentin-regarding-national-alzheimers-disease-awareness-month.html"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rontiersin.org/articles/10.3389/fnmol.2020.00094/full"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alz.org/help-support/resources/virtual_library" TargetMode="External"/><Relationship Id="rId2" Type="http://schemas.openxmlformats.org/officeDocument/2006/relationships/hyperlink" Target="https://www.alz.org/local_resources/find_your_local_chapter" TargetMode="External"/><Relationship Id="rId1" Type="http://schemas.openxmlformats.org/officeDocument/2006/relationships/slideLayout" Target="../slideLayouts/slideLayout7.xml"/><Relationship Id="rId4" Type="http://schemas.openxmlformats.org/officeDocument/2006/relationships/hyperlink" Target="https://www.alzheimersnavigator.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imple.wikipedia.org/wiki/Alzheimer's_disease"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alz.org/alzheimers-dementia/what-is-dementia/types-of-dementi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ressbooks.umn.edu/classroompartners/chapter/nervous-system-alzheimers-disease-and-strokes/"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C84FDE-0534-D915-612D-EABC230A614C}"/>
              </a:ext>
            </a:extLst>
          </p:cNvPr>
          <p:cNvGrpSpPr/>
          <p:nvPr/>
        </p:nvGrpSpPr>
        <p:grpSpPr>
          <a:xfrm>
            <a:off x="704674" y="457200"/>
            <a:ext cx="10964411" cy="5918432"/>
            <a:chOff x="0" y="0"/>
            <a:chExt cx="8229600" cy="5471160"/>
          </a:xfrm>
        </p:grpSpPr>
        <p:pic>
          <p:nvPicPr>
            <p:cNvPr id="3" name="Picture 2">
              <a:extLst>
                <a:ext uri="{FF2B5EF4-FFF2-40B4-BE49-F238E27FC236}">
                  <a16:creationId xmlns:a16="http://schemas.microsoft.com/office/drawing/2014/main" id="{CBC8775F-3651-6F14-9E7B-ABBB90C7B4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8229600" cy="5127625"/>
            </a:xfrm>
            <a:prstGeom prst="rect">
              <a:avLst/>
            </a:prstGeom>
          </p:spPr>
        </p:pic>
        <p:sp>
          <p:nvSpPr>
            <p:cNvPr id="4" name="Text Box 14">
              <a:extLst>
                <a:ext uri="{FF2B5EF4-FFF2-40B4-BE49-F238E27FC236}">
                  <a16:creationId xmlns:a16="http://schemas.microsoft.com/office/drawing/2014/main" id="{026CA8C3-9F68-8F61-4737-FCB6B207FD89}"/>
                </a:ext>
              </a:extLst>
            </p:cNvPr>
            <p:cNvSpPr txBox="1"/>
            <p:nvPr/>
          </p:nvSpPr>
          <p:spPr>
            <a:xfrm>
              <a:off x="0" y="5127625"/>
              <a:ext cx="8229600"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This Photo</a:t>
              </a:r>
              <a:r>
                <a:rPr lang="en-US" sz="900" kern="10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CC BY-SA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2295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11A4EFD-4599-0413-B52F-E55C04931568}"/>
              </a:ext>
            </a:extLst>
          </p:cNvPr>
          <p:cNvGraphicFramePr>
            <a:graphicFrameLocks noGrp="1"/>
          </p:cNvGraphicFramePr>
          <p:nvPr>
            <p:extLst>
              <p:ext uri="{D42A27DB-BD31-4B8C-83A1-F6EECF244321}">
                <p14:modId xmlns:p14="http://schemas.microsoft.com/office/powerpoint/2010/main" val="3788157729"/>
              </p:ext>
            </p:extLst>
          </p:nvPr>
        </p:nvGraphicFramePr>
        <p:xfrm>
          <a:off x="922790" y="1765407"/>
          <a:ext cx="9849373" cy="4182387"/>
        </p:xfrm>
        <a:graphic>
          <a:graphicData uri="http://schemas.openxmlformats.org/drawingml/2006/table">
            <a:tbl>
              <a:tblPr/>
              <a:tblGrid>
                <a:gridCol w="4932607">
                  <a:extLst>
                    <a:ext uri="{9D8B030D-6E8A-4147-A177-3AD203B41FA5}">
                      <a16:colId xmlns:a16="http://schemas.microsoft.com/office/drawing/2014/main" val="3978311558"/>
                    </a:ext>
                  </a:extLst>
                </a:gridCol>
                <a:gridCol w="4916766">
                  <a:extLst>
                    <a:ext uri="{9D8B030D-6E8A-4147-A177-3AD203B41FA5}">
                      <a16:colId xmlns:a16="http://schemas.microsoft.com/office/drawing/2014/main" val="3519095722"/>
                    </a:ext>
                  </a:extLst>
                </a:gridCol>
              </a:tblGrid>
              <a:tr h="428962">
                <a:tc>
                  <a:txBody>
                    <a:bodyPr/>
                    <a:lstStyle/>
                    <a:p>
                      <a:r>
                        <a:rPr lang="en-US" b="1" u="sng" dirty="0"/>
                        <a:t>Signs of Alzheimer's and Dementia</a:t>
                      </a:r>
                    </a:p>
                  </a:txBody>
                  <a:tcPr anchor="ctr">
                    <a:lnL>
                      <a:noFill/>
                    </a:lnL>
                    <a:lnR>
                      <a:noFill/>
                    </a:lnR>
                    <a:lnT>
                      <a:noFill/>
                    </a:lnT>
                    <a:lnB>
                      <a:noFill/>
                    </a:lnB>
                  </a:tcPr>
                </a:tc>
                <a:tc>
                  <a:txBody>
                    <a:bodyPr/>
                    <a:lstStyle/>
                    <a:p>
                      <a:r>
                        <a:rPr lang="en-US" b="1" u="sng" dirty="0"/>
                        <a:t>Typical Age-Related Changes</a:t>
                      </a:r>
                    </a:p>
                  </a:txBody>
                  <a:tcPr anchor="ctr">
                    <a:lnL>
                      <a:noFill/>
                    </a:lnL>
                    <a:lnR>
                      <a:noFill/>
                    </a:lnR>
                    <a:lnT>
                      <a:noFill/>
                    </a:lnT>
                    <a:lnB>
                      <a:noFill/>
                    </a:lnB>
                  </a:tcPr>
                </a:tc>
                <a:extLst>
                  <a:ext uri="{0D108BD9-81ED-4DB2-BD59-A6C34878D82A}">
                    <a16:rowId xmlns:a16="http://schemas.microsoft.com/office/drawing/2014/main" val="3237832288"/>
                  </a:ext>
                </a:extLst>
              </a:tr>
              <a:tr h="750685">
                <a:tc>
                  <a:txBody>
                    <a:bodyPr/>
                    <a:lstStyle/>
                    <a:p>
                      <a:r>
                        <a:rPr lang="en-US" dirty="0"/>
                        <a:t>Poor judgment and decision-making</a:t>
                      </a:r>
                    </a:p>
                  </a:txBody>
                  <a:tcPr anchor="ctr">
                    <a:lnL>
                      <a:noFill/>
                    </a:lnL>
                    <a:lnR>
                      <a:noFill/>
                    </a:lnR>
                    <a:lnT>
                      <a:noFill/>
                    </a:lnT>
                    <a:lnB>
                      <a:noFill/>
                    </a:lnB>
                  </a:tcPr>
                </a:tc>
                <a:tc>
                  <a:txBody>
                    <a:bodyPr/>
                    <a:lstStyle/>
                    <a:p>
                      <a:r>
                        <a:rPr lang="en-US" dirty="0"/>
                        <a:t>Making a bad decision once in a while</a:t>
                      </a:r>
                      <a:br>
                        <a:rPr lang="en-US" dirty="0"/>
                      </a:br>
                      <a:endParaRPr lang="en-US" dirty="0"/>
                    </a:p>
                  </a:txBody>
                  <a:tcPr anchor="ctr">
                    <a:lnL>
                      <a:noFill/>
                    </a:lnL>
                    <a:lnR>
                      <a:noFill/>
                    </a:lnR>
                    <a:lnT>
                      <a:noFill/>
                    </a:lnT>
                    <a:lnB>
                      <a:noFill/>
                    </a:lnB>
                  </a:tcPr>
                </a:tc>
                <a:extLst>
                  <a:ext uri="{0D108BD9-81ED-4DB2-BD59-A6C34878D82A}">
                    <a16:rowId xmlns:a16="http://schemas.microsoft.com/office/drawing/2014/main" val="267031341"/>
                  </a:ext>
                </a:extLst>
              </a:tr>
              <a:tr h="750685">
                <a:tc>
                  <a:txBody>
                    <a:bodyPr/>
                    <a:lstStyle/>
                    <a:p>
                      <a:r>
                        <a:rPr lang="en-US" dirty="0"/>
                        <a:t>Inability to manage a budget</a:t>
                      </a:r>
                    </a:p>
                  </a:txBody>
                  <a:tcPr anchor="ctr">
                    <a:lnL>
                      <a:noFill/>
                    </a:lnL>
                    <a:lnR>
                      <a:noFill/>
                    </a:lnR>
                    <a:lnT>
                      <a:noFill/>
                    </a:lnT>
                    <a:lnB>
                      <a:noFill/>
                    </a:lnB>
                  </a:tcPr>
                </a:tc>
                <a:tc>
                  <a:txBody>
                    <a:bodyPr/>
                    <a:lstStyle/>
                    <a:p>
                      <a:r>
                        <a:rPr lang="en-US" dirty="0"/>
                        <a:t>Missing a monthly payment</a:t>
                      </a:r>
                      <a:br>
                        <a:rPr lang="en-US" dirty="0"/>
                      </a:br>
                      <a:endParaRPr lang="en-US" dirty="0"/>
                    </a:p>
                  </a:txBody>
                  <a:tcPr anchor="ctr">
                    <a:lnL>
                      <a:noFill/>
                    </a:lnL>
                    <a:lnR>
                      <a:noFill/>
                    </a:lnR>
                    <a:lnT>
                      <a:noFill/>
                    </a:lnT>
                    <a:lnB>
                      <a:noFill/>
                    </a:lnB>
                  </a:tcPr>
                </a:tc>
                <a:extLst>
                  <a:ext uri="{0D108BD9-81ED-4DB2-BD59-A6C34878D82A}">
                    <a16:rowId xmlns:a16="http://schemas.microsoft.com/office/drawing/2014/main" val="1710910613"/>
                  </a:ext>
                </a:extLst>
              </a:tr>
              <a:tr h="750685">
                <a:tc>
                  <a:txBody>
                    <a:bodyPr/>
                    <a:lstStyle/>
                    <a:p>
                      <a:r>
                        <a:rPr lang="en-US"/>
                        <a:t>Losing track of the date or the season</a:t>
                      </a:r>
                    </a:p>
                  </a:txBody>
                  <a:tcPr anchor="ctr">
                    <a:lnL>
                      <a:noFill/>
                    </a:lnL>
                    <a:lnR>
                      <a:noFill/>
                    </a:lnR>
                    <a:lnT>
                      <a:noFill/>
                    </a:lnT>
                    <a:lnB>
                      <a:noFill/>
                    </a:lnB>
                  </a:tcPr>
                </a:tc>
                <a:tc>
                  <a:txBody>
                    <a:bodyPr/>
                    <a:lstStyle/>
                    <a:p>
                      <a:r>
                        <a:rPr lang="en-US"/>
                        <a:t>Forgetting which day it is and remembering it later</a:t>
                      </a:r>
                      <a:br>
                        <a:rPr lang="en-US"/>
                      </a:br>
                      <a:endParaRPr lang="en-US"/>
                    </a:p>
                  </a:txBody>
                  <a:tcPr anchor="ctr">
                    <a:lnL>
                      <a:noFill/>
                    </a:lnL>
                    <a:lnR>
                      <a:noFill/>
                    </a:lnR>
                    <a:lnT>
                      <a:noFill/>
                    </a:lnT>
                    <a:lnB>
                      <a:noFill/>
                    </a:lnB>
                  </a:tcPr>
                </a:tc>
                <a:extLst>
                  <a:ext uri="{0D108BD9-81ED-4DB2-BD59-A6C34878D82A}">
                    <a16:rowId xmlns:a16="http://schemas.microsoft.com/office/drawing/2014/main" val="1315955105"/>
                  </a:ext>
                </a:extLst>
              </a:tr>
              <a:tr h="750685">
                <a:tc>
                  <a:txBody>
                    <a:bodyPr/>
                    <a:lstStyle/>
                    <a:p>
                      <a:r>
                        <a:rPr lang="en-US"/>
                        <a:t>Difficulty having a conversation</a:t>
                      </a:r>
                    </a:p>
                  </a:txBody>
                  <a:tcPr anchor="ctr">
                    <a:lnL>
                      <a:noFill/>
                    </a:lnL>
                    <a:lnR>
                      <a:noFill/>
                    </a:lnR>
                    <a:lnT>
                      <a:noFill/>
                    </a:lnT>
                    <a:lnB>
                      <a:noFill/>
                    </a:lnB>
                  </a:tcPr>
                </a:tc>
                <a:tc>
                  <a:txBody>
                    <a:bodyPr/>
                    <a:lstStyle/>
                    <a:p>
                      <a:r>
                        <a:rPr lang="en-US"/>
                        <a:t>Sometimes forgetting which word to use</a:t>
                      </a:r>
                      <a:br>
                        <a:rPr lang="en-US"/>
                      </a:br>
                      <a:endParaRPr lang="en-US"/>
                    </a:p>
                  </a:txBody>
                  <a:tcPr anchor="ctr">
                    <a:lnL>
                      <a:noFill/>
                    </a:lnL>
                    <a:lnR>
                      <a:noFill/>
                    </a:lnR>
                    <a:lnT>
                      <a:noFill/>
                    </a:lnT>
                    <a:lnB>
                      <a:noFill/>
                    </a:lnB>
                  </a:tcPr>
                </a:tc>
                <a:extLst>
                  <a:ext uri="{0D108BD9-81ED-4DB2-BD59-A6C34878D82A}">
                    <a16:rowId xmlns:a16="http://schemas.microsoft.com/office/drawing/2014/main" val="3448864891"/>
                  </a:ext>
                </a:extLst>
              </a:tr>
              <a:tr h="750685">
                <a:tc>
                  <a:txBody>
                    <a:bodyPr/>
                    <a:lstStyle/>
                    <a:p>
                      <a:r>
                        <a:rPr lang="en-US"/>
                        <a:t>Misplacing things and being unable to retrace steps to find them</a:t>
                      </a:r>
                    </a:p>
                  </a:txBody>
                  <a:tcPr anchor="ctr">
                    <a:lnL>
                      <a:noFill/>
                    </a:lnL>
                    <a:lnR>
                      <a:noFill/>
                    </a:lnR>
                    <a:lnT>
                      <a:noFill/>
                    </a:lnT>
                    <a:lnB>
                      <a:noFill/>
                    </a:lnB>
                  </a:tcPr>
                </a:tc>
                <a:tc>
                  <a:txBody>
                    <a:bodyPr/>
                    <a:lstStyle/>
                    <a:p>
                      <a:r>
                        <a:rPr lang="en-US" dirty="0"/>
                        <a:t>Losing things from time to time</a:t>
                      </a:r>
                    </a:p>
                  </a:txBody>
                  <a:tcPr anchor="ctr">
                    <a:lnL>
                      <a:noFill/>
                    </a:lnL>
                    <a:lnR>
                      <a:noFill/>
                    </a:lnR>
                    <a:lnT>
                      <a:noFill/>
                    </a:lnT>
                    <a:lnB>
                      <a:noFill/>
                    </a:lnB>
                  </a:tcPr>
                </a:tc>
                <a:extLst>
                  <a:ext uri="{0D108BD9-81ED-4DB2-BD59-A6C34878D82A}">
                    <a16:rowId xmlns:a16="http://schemas.microsoft.com/office/drawing/2014/main" val="4163109637"/>
                  </a:ext>
                </a:extLst>
              </a:tr>
            </a:tbl>
          </a:graphicData>
        </a:graphic>
      </p:graphicFrame>
      <p:sp>
        <p:nvSpPr>
          <p:cNvPr id="3" name="Rectangle 1">
            <a:extLst>
              <a:ext uri="{FF2B5EF4-FFF2-40B4-BE49-F238E27FC236}">
                <a16:creationId xmlns:a16="http://schemas.microsoft.com/office/drawing/2014/main" id="{098984EA-B0E5-3D31-9FFA-1388C8C693FD}"/>
              </a:ext>
            </a:extLst>
          </p:cNvPr>
          <p:cNvSpPr>
            <a:spLocks noChangeArrowheads="1"/>
          </p:cNvSpPr>
          <p:nvPr/>
        </p:nvSpPr>
        <p:spPr bwMode="auto">
          <a:xfrm>
            <a:off x="0" y="5826948"/>
            <a:ext cx="10772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E8537BD3-4553-454F-AB7B-1D306B6D2081}"/>
              </a:ext>
            </a:extLst>
          </p:cNvPr>
          <p:cNvSpPr txBox="1"/>
          <p:nvPr/>
        </p:nvSpPr>
        <p:spPr>
          <a:xfrm>
            <a:off x="3047301" y="1006680"/>
            <a:ext cx="5425580" cy="646331"/>
          </a:xfrm>
          <a:prstGeom prst="rect">
            <a:avLst/>
          </a:prstGeom>
          <a:noFill/>
        </p:spPr>
        <p:txBody>
          <a:bodyPr wrap="square">
            <a:spAutoFit/>
          </a:bodyPr>
          <a:lstStyle/>
          <a:p>
            <a:pPr algn="ctr"/>
            <a:r>
              <a:rPr kumimoji="0" lang="en-US" altLang="en-US" sz="1800" b="1" i="0" u="none" strike="noStrike" cap="none" normalizeH="0" baseline="0" dirty="0">
                <a:ln>
                  <a:noFill/>
                </a:ln>
                <a:solidFill>
                  <a:schemeClr val="tx1"/>
                </a:solidFill>
                <a:effectLst/>
                <a:latin typeface="Arial" panose="020B0604020202020204" pitchFamily="34" charset="0"/>
              </a:rPr>
              <a:t>The difference between Alzheimer’s and typical age-related changes</a:t>
            </a:r>
            <a:endParaRPr lang="en-US" dirty="0"/>
          </a:p>
        </p:txBody>
      </p:sp>
    </p:spTree>
    <p:extLst>
      <p:ext uri="{BB962C8B-B14F-4D97-AF65-F5344CB8AC3E}">
        <p14:creationId xmlns:p14="http://schemas.microsoft.com/office/powerpoint/2010/main" val="353760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946B17-3142-467A-F576-DBDBE0DCB623}"/>
              </a:ext>
            </a:extLst>
          </p:cNvPr>
          <p:cNvGrpSpPr/>
          <p:nvPr/>
        </p:nvGrpSpPr>
        <p:grpSpPr>
          <a:xfrm>
            <a:off x="880844" y="695325"/>
            <a:ext cx="10494627" cy="5467350"/>
            <a:chOff x="0" y="0"/>
            <a:chExt cx="5943600" cy="4092575"/>
          </a:xfrm>
        </p:grpSpPr>
        <p:pic>
          <p:nvPicPr>
            <p:cNvPr id="3" name="Picture 2">
              <a:extLst>
                <a:ext uri="{FF2B5EF4-FFF2-40B4-BE49-F238E27FC236}">
                  <a16:creationId xmlns:a16="http://schemas.microsoft.com/office/drawing/2014/main" id="{7F3E25E5-B1B9-B4CC-33C9-DA96BECAA3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5943600" cy="3749040"/>
            </a:xfrm>
            <a:prstGeom prst="rect">
              <a:avLst/>
            </a:prstGeom>
          </p:spPr>
        </p:pic>
        <p:sp>
          <p:nvSpPr>
            <p:cNvPr id="4" name="Text Box 11">
              <a:extLst>
                <a:ext uri="{FF2B5EF4-FFF2-40B4-BE49-F238E27FC236}">
                  <a16:creationId xmlns:a16="http://schemas.microsoft.com/office/drawing/2014/main" id="{943F461F-EE2A-C4AA-6BC9-4247565C1CE8}"/>
                </a:ext>
              </a:extLst>
            </p:cNvPr>
            <p:cNvSpPr txBox="1"/>
            <p:nvPr/>
          </p:nvSpPr>
          <p:spPr>
            <a:xfrm>
              <a:off x="0" y="3749040"/>
              <a:ext cx="5943600"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This Photo</a:t>
              </a:r>
              <a:r>
                <a:rPr lang="en-US" sz="900" kern="10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CC BY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7649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689BC1-1E4C-DCAB-4FCC-326850BB0E51}"/>
              </a:ext>
            </a:extLst>
          </p:cNvPr>
          <p:cNvSpPr txBox="1"/>
          <p:nvPr/>
        </p:nvSpPr>
        <p:spPr>
          <a:xfrm>
            <a:off x="427839" y="645952"/>
            <a:ext cx="10628851" cy="5355312"/>
          </a:xfrm>
          <a:prstGeom prst="rect">
            <a:avLst/>
          </a:prstGeom>
          <a:noFill/>
        </p:spPr>
        <p:txBody>
          <a:bodyPr wrap="square" rtlCol="0">
            <a:spAutoFit/>
          </a:bodyPr>
          <a:lstStyle/>
          <a:p>
            <a:pPr algn="ctr"/>
            <a:r>
              <a:rPr lang="en-US" dirty="0"/>
              <a:t>Facts About Alzheimer's Disease</a:t>
            </a:r>
          </a:p>
          <a:p>
            <a:pPr algn="ctr"/>
            <a:endParaRPr lang="en-US" dirty="0"/>
          </a:p>
          <a:p>
            <a:pPr marL="285750" indent="-285750">
              <a:buFont typeface="Arial" panose="020B0604020202020204" pitchFamily="34" charset="0"/>
              <a:buChar char="•"/>
            </a:pPr>
            <a:r>
              <a:rPr lang="en-US" dirty="0"/>
              <a:t>Alzheimer’s Disease is a progressive fatal brain disease that kills nerve cells and brain tissue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Alzheimer’s Disease is a most common type of  Dementia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More than six million Americans are living with Alzheimer’s, with over 11 million care givers</a:t>
            </a:r>
          </a:p>
          <a:p>
            <a:r>
              <a:rPr lang="en-US" dirty="0"/>
              <a:t> </a:t>
            </a:r>
          </a:p>
          <a:p>
            <a:pPr marL="285750" indent="-285750">
              <a:buFont typeface="Arial" panose="020B0604020202020204" pitchFamily="34" charset="0"/>
              <a:buChar char="•"/>
            </a:pPr>
            <a:r>
              <a:rPr lang="en-US" dirty="0"/>
              <a:t>1  in 3 seniors die with Alzheimer’s or another Dementia</a:t>
            </a:r>
          </a:p>
          <a:p>
            <a:endParaRPr lang="en-US" dirty="0"/>
          </a:p>
          <a:p>
            <a:pPr marL="285750" indent="-285750">
              <a:buFont typeface="Arial" panose="020B0604020202020204" pitchFamily="34" charset="0"/>
              <a:buChar char="•"/>
            </a:pPr>
            <a:r>
              <a:rPr lang="en-US" dirty="0"/>
              <a:t>Almost 2/3 of Americans with Alzheimer’s are women</a:t>
            </a:r>
          </a:p>
          <a:p>
            <a:endParaRPr lang="en-US" dirty="0"/>
          </a:p>
          <a:p>
            <a:pPr marL="285750" indent="-285750">
              <a:buFont typeface="Arial" panose="020B0604020202020204" pitchFamily="34" charset="0"/>
              <a:buChar char="•"/>
            </a:pPr>
            <a:r>
              <a:rPr lang="en-US" dirty="0"/>
              <a:t>There is no cure for this disease, medication may slow down the progression of the disease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6.5 million people in the United States live with Alzheimer’s Disease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the advance stages of Alzheimer’s, severe loss of brain function can cause dehydration, malnutrition or</a:t>
            </a:r>
          </a:p>
          <a:p>
            <a:r>
              <a:rPr lang="en-US" dirty="0"/>
              <a:t>     Infection; which may result in death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8777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C9B215-E746-BBAB-316F-2C42A1C88C04}"/>
              </a:ext>
            </a:extLst>
          </p:cNvPr>
          <p:cNvSpPr txBox="1"/>
          <p:nvPr/>
        </p:nvSpPr>
        <p:spPr>
          <a:xfrm>
            <a:off x="1317072" y="1686187"/>
            <a:ext cx="9739617" cy="3693319"/>
          </a:xfrm>
          <a:prstGeom prst="rect">
            <a:avLst/>
          </a:prstGeom>
          <a:noFill/>
        </p:spPr>
        <p:txBody>
          <a:bodyPr wrap="square" rtlCol="0">
            <a:spAutoFit/>
          </a:bodyPr>
          <a:lstStyle/>
          <a:p>
            <a:r>
              <a:rPr lang="en-US" dirty="0"/>
              <a:t>References: </a:t>
            </a:r>
          </a:p>
          <a:p>
            <a:endParaRPr lang="en-US" dirty="0"/>
          </a:p>
          <a:p>
            <a:pPr marL="285750" indent="-285750">
              <a:buFont typeface="Arial" panose="020B0604020202020204" pitchFamily="34" charset="0"/>
              <a:buChar char="•"/>
            </a:pPr>
            <a:r>
              <a:rPr lang="en-US" dirty="0"/>
              <a:t>Mayo Clinic of Cleveland Ohio, Arizona and Texas</a:t>
            </a:r>
          </a:p>
          <a:p>
            <a:endParaRPr lang="en-US" dirty="0"/>
          </a:p>
          <a:p>
            <a:pPr>
              <a:buFont typeface="Arial" panose="020B0604020202020204" pitchFamily="34" charset="0"/>
              <a:buChar char="•"/>
            </a:pPr>
            <a:r>
              <a:rPr lang="en-US" dirty="0"/>
              <a:t>    Call our 24/7 Helpline: 800.272.3900</a:t>
            </a:r>
          </a:p>
          <a:p>
            <a:pPr>
              <a:buFont typeface="Arial" panose="020B0604020202020204" pitchFamily="34" charset="0"/>
              <a:buChar char="•"/>
            </a:pPr>
            <a:endParaRPr lang="en-US" dirty="0"/>
          </a:p>
          <a:p>
            <a:pPr>
              <a:buFont typeface="Arial" panose="020B0604020202020204" pitchFamily="34" charset="0"/>
              <a:buChar char="•"/>
            </a:pPr>
            <a:r>
              <a:rPr lang="en-US" dirty="0"/>
              <a:t>    Locate </a:t>
            </a:r>
            <a:r>
              <a:rPr lang="en-US" dirty="0">
                <a:hlinkClick r:id="rId2"/>
              </a:rPr>
              <a:t>your local Alzheimer's Association</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    Use our </a:t>
            </a:r>
            <a:r>
              <a:rPr lang="en-US" dirty="0">
                <a:hlinkClick r:id="rId3"/>
              </a:rPr>
              <a:t>Virtual Library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    Go to </a:t>
            </a:r>
            <a:r>
              <a:rPr lang="en-US" dirty="0">
                <a:hlinkClick r:id="rId4"/>
              </a:rPr>
              <a:t>Alzheimer's Navigator</a:t>
            </a:r>
            <a:r>
              <a:rPr lang="en-US" dirty="0"/>
              <a:t> to create customized action plans and connect with local support</a:t>
            </a:r>
          </a:p>
          <a:p>
            <a:r>
              <a:rPr lang="en-US" dirty="0"/>
              <a:t>      services</a:t>
            </a:r>
          </a:p>
          <a:p>
            <a:endParaRPr lang="en-US" dirty="0"/>
          </a:p>
        </p:txBody>
      </p:sp>
    </p:spTree>
    <p:extLst>
      <p:ext uri="{BB962C8B-B14F-4D97-AF65-F5344CB8AC3E}">
        <p14:creationId xmlns:p14="http://schemas.microsoft.com/office/powerpoint/2010/main" val="323669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433F25-C269-0392-A36D-1707D5D67EEB}"/>
              </a:ext>
            </a:extLst>
          </p:cNvPr>
          <p:cNvSpPr txBox="1"/>
          <p:nvPr/>
        </p:nvSpPr>
        <p:spPr>
          <a:xfrm>
            <a:off x="1048624" y="604007"/>
            <a:ext cx="10385569" cy="6124754"/>
          </a:xfrm>
          <a:prstGeom prst="rect">
            <a:avLst/>
          </a:prstGeom>
          <a:noFill/>
        </p:spPr>
        <p:txBody>
          <a:bodyPr wrap="square" rtlCol="0">
            <a:spAutoFit/>
          </a:bodyPr>
          <a:lstStyle/>
          <a:p>
            <a:r>
              <a:rPr lang="en-US" sz="2800" dirty="0"/>
              <a:t>October is Alzheimer’s awareness month. Purple Sunday is Sponsored by the Alzheimer’s Association in Cleveland Ohio and the greater East Ohio Area chapter. It was designed to educate members of the faith community about Alzheimer’s Disease and others Dementias.</a:t>
            </a:r>
          </a:p>
          <a:p>
            <a:endParaRPr lang="en-US" sz="2800" dirty="0"/>
          </a:p>
          <a:p>
            <a:r>
              <a:rPr lang="en-US" sz="2800" dirty="0"/>
              <a:t>How many of you have been impacted by Alzheimer’s Disease or another type of Dementia?</a:t>
            </a:r>
          </a:p>
          <a:p>
            <a:endParaRPr lang="en-US" sz="2800" dirty="0"/>
          </a:p>
          <a:p>
            <a:r>
              <a:rPr lang="en-US" sz="2800" dirty="0"/>
              <a:t>How can we change our life style to affect our health? </a:t>
            </a:r>
          </a:p>
          <a:p>
            <a:endParaRPr lang="en-US" sz="2800" dirty="0"/>
          </a:p>
          <a:p>
            <a:r>
              <a:rPr lang="en-US" sz="2800" dirty="0"/>
              <a:t>If you see signs of memory loss in a loved one, take action and seek a diagnoses, it is important to start treatment of the disease early</a:t>
            </a:r>
          </a:p>
          <a:p>
            <a:endParaRPr lang="en-US" sz="2800" dirty="0"/>
          </a:p>
          <a:p>
            <a:endParaRPr lang="en-US" sz="2800" dirty="0"/>
          </a:p>
        </p:txBody>
      </p:sp>
    </p:spTree>
    <p:extLst>
      <p:ext uri="{BB962C8B-B14F-4D97-AF65-F5344CB8AC3E}">
        <p14:creationId xmlns:p14="http://schemas.microsoft.com/office/powerpoint/2010/main" val="158796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FF56-FAF8-E9A6-A12B-1CDDBEF6069B}"/>
              </a:ext>
            </a:extLst>
          </p:cNvPr>
          <p:cNvSpPr>
            <a:spLocks noGrp="1"/>
          </p:cNvSpPr>
          <p:nvPr>
            <p:ph type="ctrTitle"/>
          </p:nvPr>
        </p:nvSpPr>
        <p:spPr>
          <a:xfrm>
            <a:off x="939567" y="1392571"/>
            <a:ext cx="10477850" cy="4580389"/>
          </a:xfrm>
        </p:spPr>
        <p:txBody>
          <a:bodyPr>
            <a:normAutofit fontScale="90000"/>
          </a:bodyPr>
          <a:lstStyle/>
          <a:p>
            <a:r>
              <a:rPr lang="en-US" sz="3100" b="1" dirty="0"/>
              <a:t>                                Alzheimer's and Dementia Disease</a:t>
            </a:r>
            <a:br>
              <a:rPr lang="en-US" sz="3100" b="1" dirty="0"/>
            </a:br>
            <a:br>
              <a:rPr lang="en-US" sz="3100" b="1" dirty="0"/>
            </a:br>
            <a:r>
              <a:rPr lang="en-US" sz="2700" b="1" dirty="0"/>
              <a:t>Worldwide, 55 million people are living with Alzheimer's and other </a:t>
            </a:r>
            <a:br>
              <a:rPr lang="en-US" sz="2700" b="1" dirty="0"/>
            </a:br>
            <a:r>
              <a:rPr lang="en-US" sz="2700" b="1" dirty="0"/>
              <a:t> </a:t>
            </a:r>
            <a:br>
              <a:rPr lang="en-US" sz="2700" b="1" dirty="0"/>
            </a:br>
            <a:r>
              <a:rPr lang="en-US" sz="2700" b="1" dirty="0"/>
              <a:t>Dementias. Alzheimer’s disease is a brain disease that gets worse over time. </a:t>
            </a:r>
            <a:br>
              <a:rPr lang="en-US" sz="2700" b="1" dirty="0"/>
            </a:br>
            <a:br>
              <a:rPr lang="en-US" sz="2700" b="1" dirty="0"/>
            </a:br>
            <a:r>
              <a:rPr lang="en-US" sz="2700" b="1" dirty="0"/>
              <a:t>It’s characterized by changes in the brain that lead to deposits of certain abnormal proteins (Amyloids) that builds up in the brain. Alzheimer’s causes the brain to shrink over time, and brain cell eventually die.</a:t>
            </a:r>
            <a:br>
              <a:rPr lang="en-US" sz="2700" b="1" dirty="0"/>
            </a:br>
            <a:br>
              <a:rPr lang="en-US" sz="2700" b="1" dirty="0"/>
            </a:br>
            <a:r>
              <a:rPr lang="en-US" sz="2700" b="1" dirty="0"/>
              <a:t>Alzheimer’s disease </a:t>
            </a:r>
            <a:r>
              <a:rPr lang="en-US" sz="2700" dirty="0"/>
              <a:t>is a degenerative brain disease and the most common form of dementia-a gradual decline in memory, thinking, behavioral and social skills. These changes affects a person’s ability to function. This Disease is not a part of the normal aging process. Dementia is not a specific disease. It's an overall term that describes a group of symptoms.</a:t>
            </a:r>
            <a:br>
              <a:rPr lang="en-US" sz="2700" dirty="0"/>
            </a:br>
            <a:endParaRPr lang="en-US" sz="2700" dirty="0"/>
          </a:p>
        </p:txBody>
      </p:sp>
      <p:sp>
        <p:nvSpPr>
          <p:cNvPr id="3" name="Subtitle 2">
            <a:extLst>
              <a:ext uri="{FF2B5EF4-FFF2-40B4-BE49-F238E27FC236}">
                <a16:creationId xmlns:a16="http://schemas.microsoft.com/office/drawing/2014/main" id="{D6D68DD2-5103-A55F-F36A-AB97329131BD}"/>
              </a:ext>
            </a:extLst>
          </p:cNvPr>
          <p:cNvSpPr>
            <a:spLocks noGrp="1"/>
          </p:cNvSpPr>
          <p:nvPr>
            <p:ph type="subTitle" idx="1"/>
          </p:nvPr>
        </p:nvSpPr>
        <p:spPr>
          <a:xfrm flipV="1">
            <a:off x="6996417" y="6962862"/>
            <a:ext cx="3671583" cy="654342"/>
          </a:xfrm>
        </p:spPr>
        <p:txBody>
          <a:bodyPr/>
          <a:lstStyle/>
          <a:p>
            <a:endParaRPr lang="en-US" dirty="0"/>
          </a:p>
        </p:txBody>
      </p:sp>
    </p:spTree>
    <p:extLst>
      <p:ext uri="{BB962C8B-B14F-4D97-AF65-F5344CB8AC3E}">
        <p14:creationId xmlns:p14="http://schemas.microsoft.com/office/powerpoint/2010/main" val="262504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FB3EC1-B215-5CC7-F871-07F3A0E6FD53}"/>
              </a:ext>
            </a:extLst>
          </p:cNvPr>
          <p:cNvGrpSpPr/>
          <p:nvPr/>
        </p:nvGrpSpPr>
        <p:grpSpPr>
          <a:xfrm>
            <a:off x="889233" y="590987"/>
            <a:ext cx="10670796" cy="5810250"/>
            <a:chOff x="0" y="0"/>
            <a:chExt cx="5943600" cy="4345305"/>
          </a:xfrm>
        </p:grpSpPr>
        <p:pic>
          <p:nvPicPr>
            <p:cNvPr id="3" name="Picture 2">
              <a:extLst>
                <a:ext uri="{FF2B5EF4-FFF2-40B4-BE49-F238E27FC236}">
                  <a16:creationId xmlns:a16="http://schemas.microsoft.com/office/drawing/2014/main" id="{9D1CE93B-89E9-5C57-73FB-88D62B43F4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5943600" cy="4001770"/>
            </a:xfrm>
            <a:prstGeom prst="rect">
              <a:avLst/>
            </a:prstGeom>
          </p:spPr>
        </p:pic>
        <p:sp>
          <p:nvSpPr>
            <p:cNvPr id="4" name="Text Box 2">
              <a:extLst>
                <a:ext uri="{FF2B5EF4-FFF2-40B4-BE49-F238E27FC236}">
                  <a16:creationId xmlns:a16="http://schemas.microsoft.com/office/drawing/2014/main" id="{FD06E771-7A2E-F799-2580-06EF3D7DC4C4}"/>
                </a:ext>
              </a:extLst>
            </p:cNvPr>
            <p:cNvSpPr txBox="1"/>
            <p:nvPr/>
          </p:nvSpPr>
          <p:spPr>
            <a:xfrm>
              <a:off x="0" y="4001770"/>
              <a:ext cx="5943600"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This Photo</a:t>
              </a:r>
              <a:r>
                <a:rPr lang="en-US" sz="900" kern="10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CC BY-SA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3445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9E02EF-027F-5452-B933-B472B2CC33DF}"/>
              </a:ext>
            </a:extLst>
          </p:cNvPr>
          <p:cNvSpPr txBox="1"/>
          <p:nvPr/>
        </p:nvSpPr>
        <p:spPr>
          <a:xfrm>
            <a:off x="880845" y="427839"/>
            <a:ext cx="10276514" cy="6463308"/>
          </a:xfrm>
          <a:prstGeom prst="rect">
            <a:avLst/>
          </a:prstGeom>
          <a:noFill/>
        </p:spPr>
        <p:txBody>
          <a:bodyPr wrap="square">
            <a:spAutoFit/>
          </a:bodyPr>
          <a:lstStyle/>
          <a:p>
            <a:endParaRPr lang="en-US" b="1" dirty="0"/>
          </a:p>
          <a:p>
            <a:pPr algn="ctr"/>
            <a:r>
              <a:rPr lang="en-US" sz="2400" b="1" dirty="0"/>
              <a:t>10 Early Signs and Symptoms of Alzheimer's and Dementia</a:t>
            </a:r>
          </a:p>
          <a:p>
            <a:pPr algn="ctr"/>
            <a:endParaRPr lang="en-US" sz="2400" b="1" dirty="0"/>
          </a:p>
          <a:p>
            <a:r>
              <a:rPr lang="en-US" sz="2400" b="1" dirty="0"/>
              <a:t>Memory loss that disrupts daily life</a:t>
            </a:r>
            <a:r>
              <a:rPr lang="en-US" sz="2400" dirty="0">
                <a:hlinkClick r:id="rId2"/>
              </a:rPr>
              <a:t>.</a:t>
            </a:r>
            <a:r>
              <a:rPr lang="en-US" sz="2400" dirty="0"/>
              <a:t> Alzheimer's is a brain disease that causes a slow decline in memory, thinking and reasoning skills. There are 10 warning signs and symptoms. If you notice any of them, don't ignore them. Schedule an appointment with your doctor.</a:t>
            </a:r>
          </a:p>
          <a:p>
            <a:endParaRPr lang="en-US" sz="2400" dirty="0"/>
          </a:p>
          <a:p>
            <a:pPr marL="285750" indent="-285750">
              <a:buFont typeface="Arial" panose="020B0604020202020204" pitchFamily="34" charset="0"/>
              <a:buChar char="•"/>
            </a:pPr>
            <a:r>
              <a:rPr lang="en-US" sz="2400" dirty="0"/>
              <a:t>One of the most common signs of Alzheimer’s disease, especially in the early stage, is forgetting recently learned information. Others include forgetting important dates or events, asking the same questions over and over, and increasingly needing to rely on memory aids (e.g., reminder notes or electronic devices) or family members for things they used to handle on their own.</a:t>
            </a:r>
          </a:p>
          <a:p>
            <a:endParaRPr lang="en-US" sz="2400" b="1" dirty="0"/>
          </a:p>
          <a:p>
            <a:r>
              <a:rPr lang="en-US" sz="2400" b="1" dirty="0"/>
              <a:t>What's a typical age-related change?</a:t>
            </a:r>
            <a:br>
              <a:rPr lang="en-US" sz="2400" dirty="0"/>
            </a:br>
            <a:r>
              <a:rPr lang="en-US" sz="2400" dirty="0"/>
              <a:t>Sometimes forgetting names or appointments, but remembering them later</a:t>
            </a:r>
            <a:r>
              <a:rPr lang="en-US" dirty="0"/>
              <a:t>.</a:t>
            </a:r>
          </a:p>
          <a:p>
            <a:endParaRPr lang="en-US" dirty="0"/>
          </a:p>
          <a:p>
            <a:endParaRPr lang="en-US" dirty="0"/>
          </a:p>
        </p:txBody>
      </p:sp>
    </p:spTree>
    <p:extLst>
      <p:ext uri="{BB962C8B-B14F-4D97-AF65-F5344CB8AC3E}">
        <p14:creationId xmlns:p14="http://schemas.microsoft.com/office/powerpoint/2010/main" val="177357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AD0F55-E903-1272-3F38-541576A179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2121" y="652462"/>
            <a:ext cx="9915787" cy="5553075"/>
          </a:xfrm>
          <a:prstGeom prst="rect">
            <a:avLst/>
          </a:prstGeom>
        </p:spPr>
      </p:pic>
    </p:spTree>
    <p:extLst>
      <p:ext uri="{BB962C8B-B14F-4D97-AF65-F5344CB8AC3E}">
        <p14:creationId xmlns:p14="http://schemas.microsoft.com/office/powerpoint/2010/main" val="317411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828C32-0F07-B011-0003-0BF211D1DB42}"/>
              </a:ext>
            </a:extLst>
          </p:cNvPr>
          <p:cNvSpPr txBox="1"/>
          <p:nvPr/>
        </p:nvSpPr>
        <p:spPr>
          <a:xfrm>
            <a:off x="956345" y="570450"/>
            <a:ext cx="10033233" cy="5632311"/>
          </a:xfrm>
          <a:prstGeom prst="rect">
            <a:avLst/>
          </a:prstGeom>
          <a:noFill/>
        </p:spPr>
        <p:txBody>
          <a:bodyPr wrap="square">
            <a:spAutoFit/>
          </a:bodyPr>
          <a:lstStyle/>
          <a:p>
            <a:pPr algn="ctr"/>
            <a:r>
              <a:rPr lang="en-US" b="1" dirty="0"/>
              <a:t>Challenges in planning or solving problems</a:t>
            </a:r>
          </a:p>
          <a:p>
            <a:pPr algn="ctr"/>
            <a:endParaRPr lang="en-US" b="1" dirty="0"/>
          </a:p>
          <a:p>
            <a:pPr marL="285750" indent="-285750">
              <a:buFont typeface="Arial" panose="020B0604020202020204" pitchFamily="34" charset="0"/>
              <a:buChar char="•"/>
            </a:pPr>
            <a:r>
              <a:rPr lang="en-US" dirty="0"/>
              <a:t>Some people living with changes in their memory due to Alzheimer's or other dementia may experience changes in their ability to develop and follow a plan or work with numbers. They may have trouble following a familiar recipe or keeping track of monthly bills. They may also have difficulty concentrating, and it may take much longer to do things than they did before.</a:t>
            </a:r>
          </a:p>
          <a:p>
            <a:endParaRPr lang="en-US" b="1" dirty="0"/>
          </a:p>
          <a:p>
            <a:r>
              <a:rPr lang="en-US" b="1" dirty="0"/>
              <a:t>     What's a typical age-related change? </a:t>
            </a:r>
          </a:p>
          <a:p>
            <a:r>
              <a:rPr lang="en-US" dirty="0"/>
              <a:t>     Making occasional errors when managing finances or household bills.</a:t>
            </a:r>
          </a:p>
          <a:p>
            <a:endParaRPr lang="en-US" dirty="0"/>
          </a:p>
          <a:p>
            <a:r>
              <a:rPr lang="en-US" b="1" dirty="0"/>
              <a:t>     Challenges in planning or solving problems</a:t>
            </a:r>
          </a:p>
          <a:p>
            <a:pPr marL="285750" indent="-285750">
              <a:buFont typeface="Arial" panose="020B0604020202020204" pitchFamily="34" charset="0"/>
              <a:buChar char="•"/>
            </a:pPr>
            <a:r>
              <a:rPr lang="en-US" dirty="0"/>
              <a:t>Some people living with changes in their memory due to Alzheimer's or other dementia may experience changes in their ability to develop and follow a plan or work with numbers. They may have trouble following a familiar recipe or keeping track of monthly bills. They may have difficulty concentrating and take much longer to do many things than they did before.</a:t>
            </a:r>
          </a:p>
          <a:p>
            <a:endParaRPr lang="en-US" b="1" dirty="0"/>
          </a:p>
          <a:p>
            <a:r>
              <a:rPr lang="en-US" b="1" dirty="0"/>
              <a:t>     </a:t>
            </a:r>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114601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E432E-1F29-D66F-15E0-B4C8DE5F8A22}"/>
              </a:ext>
            </a:extLst>
          </p:cNvPr>
          <p:cNvSpPr txBox="1"/>
          <p:nvPr/>
        </p:nvSpPr>
        <p:spPr>
          <a:xfrm>
            <a:off x="1115736" y="645952"/>
            <a:ext cx="10108734" cy="5078313"/>
          </a:xfrm>
          <a:prstGeom prst="rect">
            <a:avLst/>
          </a:prstGeom>
          <a:noFill/>
        </p:spPr>
        <p:txBody>
          <a:bodyPr wrap="square">
            <a:spAutoFit/>
          </a:bodyPr>
          <a:lstStyle/>
          <a:p>
            <a:pPr algn="ctr"/>
            <a:r>
              <a:rPr lang="en-US" b="1" dirty="0"/>
              <a:t>Confusion with time or place</a:t>
            </a:r>
          </a:p>
          <a:p>
            <a:pPr algn="ctr"/>
            <a:endParaRPr lang="en-US" b="1" dirty="0"/>
          </a:p>
          <a:p>
            <a:r>
              <a:rPr lang="en-US" dirty="0"/>
              <a:t>     People living with Alzheimer's or other dementia can lose track of dates, seasons and the passage of </a:t>
            </a:r>
          </a:p>
          <a:p>
            <a:r>
              <a:rPr lang="en-US" dirty="0"/>
              <a:t>     time. They may have trouble understanding something if it is not happening immediately. Sometimes</a:t>
            </a:r>
          </a:p>
          <a:p>
            <a:r>
              <a:rPr lang="en-US" dirty="0"/>
              <a:t>     they may forget where they are or how they got there.</a:t>
            </a:r>
          </a:p>
          <a:p>
            <a:endParaRPr lang="en-US" dirty="0"/>
          </a:p>
          <a:p>
            <a:r>
              <a:rPr lang="en-US" b="1" dirty="0"/>
              <a:t>     What's a typical age-related change? </a:t>
            </a:r>
            <a:br>
              <a:rPr lang="en-US" dirty="0"/>
            </a:br>
            <a:r>
              <a:rPr lang="en-US" dirty="0"/>
              <a:t>     Getting confused about the day of the week but figuring it out later.</a:t>
            </a:r>
          </a:p>
          <a:p>
            <a:endParaRPr lang="en-US" dirty="0"/>
          </a:p>
          <a:p>
            <a:r>
              <a:rPr lang="en-US" b="1" dirty="0"/>
              <a:t>    Trouble understanding visual images and spatial relationships</a:t>
            </a:r>
          </a:p>
          <a:p>
            <a:r>
              <a:rPr lang="en-US" dirty="0"/>
              <a:t>    Some people living with Alzheimer's or other dementia could experience vision changes. This may lead</a:t>
            </a:r>
          </a:p>
          <a:p>
            <a:r>
              <a:rPr lang="en-US" dirty="0"/>
              <a:t>    to difficulty with balance or trouble reading. They may also have problems judging distance and</a:t>
            </a:r>
          </a:p>
          <a:p>
            <a:r>
              <a:rPr lang="en-US" dirty="0"/>
              <a:t>    determining color or contrast, causing issues with driving. </a:t>
            </a:r>
          </a:p>
          <a:p>
            <a:endParaRPr lang="en-US" b="1" dirty="0"/>
          </a:p>
          <a:p>
            <a:r>
              <a:rPr lang="en-US" b="1" dirty="0"/>
              <a:t>     What's a typical age-related change? </a:t>
            </a:r>
            <a:br>
              <a:rPr lang="en-US" dirty="0"/>
            </a:br>
            <a:r>
              <a:rPr lang="en-US" dirty="0"/>
              <a:t>     Vision changes related to cataracts.</a:t>
            </a:r>
          </a:p>
          <a:p>
            <a:endParaRPr lang="en-US" dirty="0"/>
          </a:p>
          <a:p>
            <a:pPr algn="ctr"/>
            <a:endParaRPr lang="en-US" dirty="0"/>
          </a:p>
        </p:txBody>
      </p:sp>
    </p:spTree>
    <p:extLst>
      <p:ext uri="{BB962C8B-B14F-4D97-AF65-F5344CB8AC3E}">
        <p14:creationId xmlns:p14="http://schemas.microsoft.com/office/powerpoint/2010/main" val="394691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9AAD2C-B559-710D-E428-B9381510A70F}"/>
              </a:ext>
            </a:extLst>
          </p:cNvPr>
          <p:cNvSpPr txBox="1"/>
          <p:nvPr/>
        </p:nvSpPr>
        <p:spPr>
          <a:xfrm>
            <a:off x="1090569" y="964734"/>
            <a:ext cx="10561739" cy="4801314"/>
          </a:xfrm>
          <a:prstGeom prst="rect">
            <a:avLst/>
          </a:prstGeom>
          <a:noFill/>
        </p:spPr>
        <p:txBody>
          <a:bodyPr wrap="square">
            <a:spAutoFit/>
          </a:bodyPr>
          <a:lstStyle/>
          <a:p>
            <a:pPr algn="ctr"/>
            <a:r>
              <a:rPr lang="en-US" b="1" dirty="0"/>
              <a:t>Withdrawal from work or social activities</a:t>
            </a:r>
          </a:p>
          <a:p>
            <a:pPr algn="ctr"/>
            <a:endParaRPr lang="en-US" b="1" dirty="0"/>
          </a:p>
          <a:p>
            <a:r>
              <a:rPr lang="en-US" dirty="0"/>
              <a:t>     A person living with Alzheimer’s or other dementia may experience changes in the ability to hold or follow a</a:t>
            </a:r>
          </a:p>
          <a:p>
            <a:r>
              <a:rPr lang="en-US" dirty="0"/>
              <a:t>     conversation. As a result, they may withdraw from hobbies, social activities or other engagements. They may</a:t>
            </a:r>
          </a:p>
          <a:p>
            <a:r>
              <a:rPr lang="en-US" dirty="0"/>
              <a:t>    have trouble keeping up with a favorite team or activity.</a:t>
            </a:r>
          </a:p>
          <a:p>
            <a:endParaRPr lang="en-US" dirty="0"/>
          </a:p>
          <a:p>
            <a:r>
              <a:rPr lang="en-US" b="1" dirty="0"/>
              <a:t>     What's a typical age-related change? </a:t>
            </a:r>
            <a:br>
              <a:rPr lang="en-US" dirty="0"/>
            </a:br>
            <a:r>
              <a:rPr lang="en-US" dirty="0"/>
              <a:t>     Sometimes feeling uninterested in family or social obligations.</a:t>
            </a:r>
          </a:p>
          <a:p>
            <a:endParaRPr lang="en-US" dirty="0"/>
          </a:p>
          <a:p>
            <a:pPr marL="285750" indent="-285750">
              <a:buFont typeface="Arial" panose="020B0604020202020204" pitchFamily="34" charset="0"/>
              <a:buChar char="•"/>
            </a:pPr>
            <a:r>
              <a:rPr lang="en-US" b="1" dirty="0"/>
              <a:t>Changes in mood and personality</a:t>
            </a:r>
          </a:p>
          <a:p>
            <a:r>
              <a:rPr lang="en-US" dirty="0"/>
              <a:t>     Individuals living with Alzheimer’s or other dementia may experience mood and personality changes. They </a:t>
            </a:r>
          </a:p>
          <a:p>
            <a:r>
              <a:rPr lang="en-US" dirty="0"/>
              <a:t>     can become confused, suspicious, depressed, fearful or anxious. They may be easily upset at home, with</a:t>
            </a:r>
          </a:p>
          <a:p>
            <a:r>
              <a:rPr lang="en-US" dirty="0"/>
              <a:t>     friends or when out of their comfort zone.</a:t>
            </a:r>
          </a:p>
          <a:p>
            <a:endParaRPr lang="en-US" dirty="0"/>
          </a:p>
          <a:p>
            <a:pPr marL="342900" indent="-342900">
              <a:buFont typeface="Arial" panose="020B0604020202020204" pitchFamily="34" charset="0"/>
              <a:buChar char="•"/>
            </a:pPr>
            <a:r>
              <a:rPr lang="en-US" b="1" dirty="0"/>
              <a:t>What's a typical age-related change? </a:t>
            </a:r>
            <a:br>
              <a:rPr lang="en-US" dirty="0"/>
            </a:br>
            <a:r>
              <a:rPr lang="en-US" dirty="0"/>
              <a:t>Developing very specific ways of doing things and becoming irritable when a routine is disrupted.</a:t>
            </a:r>
          </a:p>
          <a:p>
            <a:endParaRPr lang="en-US" dirty="0"/>
          </a:p>
        </p:txBody>
      </p:sp>
    </p:spTree>
    <p:extLst>
      <p:ext uri="{BB962C8B-B14F-4D97-AF65-F5344CB8AC3E}">
        <p14:creationId xmlns:p14="http://schemas.microsoft.com/office/powerpoint/2010/main" val="46855606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0</TotalTime>
  <Words>1132</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Retrospect</vt:lpstr>
      <vt:lpstr>PowerPoint Presentation</vt:lpstr>
      <vt:lpstr>PowerPoint Presentation</vt:lpstr>
      <vt:lpstr>                                Alzheimer's and Dementia Disease  Worldwide, 55 million people are living with Alzheimer's and other    Dementias. Alzheimer’s disease is a brain disease that gets worse over time.   It’s characterized by changes in the brain that lead to deposits of certain abnormal proteins (Amyloids) that builds up in the brain. Alzheimer’s causes the brain to shrink over time, and brain cell eventually die.  Alzheimer’s disease is a degenerative brain disease and the most common form of dementia-a gradual decline in memory, thinking, behavioral and social skills. These changes affects a person’s ability to function. This Disease is not a part of the normal aging process. Dementia is not a specific disease. It's an overall term that describes a group of symptoms.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and Dementia Worldwide, 55 million people are living with Alzheimer's and other dementias.   Alzheimer’s disease is a degenerative brain disease and the most common form of dementia. Dementia is not a specific disease. It's an overall term that describes a group of symptoms.</dc:title>
  <dc:creator>Joycell Ingram</dc:creator>
  <cp:lastModifiedBy>Joycell</cp:lastModifiedBy>
  <cp:revision>10</cp:revision>
  <cp:lastPrinted>2023-10-29T04:57:31Z</cp:lastPrinted>
  <dcterms:created xsi:type="dcterms:W3CDTF">2023-10-28T05:09:48Z</dcterms:created>
  <dcterms:modified xsi:type="dcterms:W3CDTF">2023-10-29T05:12:32Z</dcterms:modified>
</cp:coreProperties>
</file>